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9"/>
  </p:notesMasterIdLst>
  <p:handoutMasterIdLst>
    <p:handoutMasterId r:id="rId20"/>
  </p:handoutMasterIdLst>
  <p:sldIdLst>
    <p:sldId id="338" r:id="rId5"/>
    <p:sldId id="340" r:id="rId6"/>
    <p:sldId id="333" r:id="rId7"/>
    <p:sldId id="339" r:id="rId8"/>
    <p:sldId id="347" r:id="rId9"/>
    <p:sldId id="348" r:id="rId10"/>
    <p:sldId id="349" r:id="rId11"/>
    <p:sldId id="350" r:id="rId12"/>
    <p:sldId id="355" r:id="rId13"/>
    <p:sldId id="351" r:id="rId14"/>
    <p:sldId id="356" r:id="rId15"/>
    <p:sldId id="285" r:id="rId16"/>
    <p:sldId id="346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3507"/>
  </p:normalViewPr>
  <p:slideViewPr>
    <p:cSldViewPr snapToGrid="0">
      <p:cViewPr varScale="1">
        <p:scale>
          <a:sx n="101" d="100"/>
          <a:sy n="101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LinkedIn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223932EA-8A4D-4270-95C3-913761557237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Twitter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BC68B812-A325-41D8-A08E-C2392666DF66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Email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7D1766B6-66CF-40CE-9693-BD20AFFFA3C9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Phone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671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56274" y="192288"/>
          <a:ext cx="465953" cy="465953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978502" y="1671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LinkedIn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Link to Your LinkedIn Profile</a:t>
          </a:r>
        </a:p>
      </dsp:txBody>
      <dsp:txXfrm>
        <a:off x="978502" y="1671"/>
        <a:ext cx="3531584" cy="847188"/>
      </dsp:txXfrm>
    </dsp:sp>
    <dsp:sp modelId="{A7FEDAED-2CDA-4D2F-883D-8D7438E3B422}">
      <dsp:nvSpPr>
        <dsp:cNvPr id="0" name=""/>
        <dsp:cNvSpPr/>
      </dsp:nvSpPr>
      <dsp:spPr>
        <a:xfrm>
          <a:off x="0" y="1060656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56274" y="1251274"/>
          <a:ext cx="465953" cy="465953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978502" y="1060656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Twitter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@yourhandle</a:t>
          </a:r>
        </a:p>
      </dsp:txBody>
      <dsp:txXfrm>
        <a:off x="978502" y="1060656"/>
        <a:ext cx="3531584" cy="847188"/>
      </dsp:txXfrm>
    </dsp:sp>
    <dsp:sp modelId="{712D2B29-4977-4B70-ABE9-215A9E804015}">
      <dsp:nvSpPr>
        <dsp:cNvPr id="0" name=""/>
        <dsp:cNvSpPr/>
      </dsp:nvSpPr>
      <dsp:spPr>
        <a:xfrm>
          <a:off x="0" y="2119642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56274" y="2310259"/>
          <a:ext cx="465953" cy="465953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978502" y="2119642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Email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youremail@email.com</a:t>
          </a:r>
        </a:p>
      </dsp:txBody>
      <dsp:txXfrm>
        <a:off x="978502" y="2119642"/>
        <a:ext cx="3531584" cy="847188"/>
      </dsp:txXfrm>
    </dsp:sp>
    <dsp:sp modelId="{59534EC1-7FD9-454B-8378-AACE14683CA9}">
      <dsp:nvSpPr>
        <dsp:cNvPr id="0" name=""/>
        <dsp:cNvSpPr/>
      </dsp:nvSpPr>
      <dsp:spPr>
        <a:xfrm>
          <a:off x="0" y="3178627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56274" y="3369244"/>
          <a:ext cx="465953" cy="465953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978502" y="3178627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Phone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Your Phone Number</a:t>
          </a:r>
        </a:p>
      </dsp:txBody>
      <dsp:txXfrm>
        <a:off x="978502" y="3178627"/>
        <a:ext cx="3531584" cy="84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noProof="0" smtClean="0"/>
              <a:t>2/11/2021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37608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08556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579504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728482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727854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27402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4415005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4414377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4413925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8101528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45" hasCustomPrompt="1"/>
          </p:nvPr>
        </p:nvSpPr>
        <p:spPr>
          <a:xfrm>
            <a:off x="8100900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8100448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A82460-2A11-4842-BF35-3C6799C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72EBBB3-86E3-0D49-AFB5-BAB82C8F6544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E9B3DA-A75C-E947-B309-3CE35073E1FD}"/>
              </a:ext>
            </a:extLst>
          </p:cNvPr>
          <p:cNvCxnSpPr/>
          <p:nvPr userDrawn="1"/>
        </p:nvCxnSpPr>
        <p:spPr>
          <a:xfrm>
            <a:off x="1186323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C9E365-8CE7-5742-8FB0-881AF8246701}"/>
              </a:ext>
            </a:extLst>
          </p:cNvPr>
          <p:cNvCxnSpPr/>
          <p:nvPr userDrawn="1"/>
        </p:nvCxnSpPr>
        <p:spPr>
          <a:xfrm>
            <a:off x="4872846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0687B-A3DE-9D4B-9499-96776C0A7A52}"/>
              </a:ext>
            </a:extLst>
          </p:cNvPr>
          <p:cNvCxnSpPr/>
          <p:nvPr userDrawn="1"/>
        </p:nvCxnSpPr>
        <p:spPr>
          <a:xfrm>
            <a:off x="8559369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  <p:sldLayoutId id="214748368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ensus.gov/cedsci/profile?g=0500000US12057" TargetMode="External"/><Relationship Id="rId2" Type="http://schemas.openxmlformats.org/officeDocument/2006/relationships/hyperlink" Target="http://www.fldoe.org/accountability/accountability-reporting/school-grade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gis.hcso.tampa.fl.us/publicgis/crimemappin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Buying in to a good school?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link between house cost and school ratings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7B8315-DECB-4F62-93F8-D5BBFD07C589}"/>
              </a:ext>
            </a:extLst>
          </p:cNvPr>
          <p:cNvSpPr txBox="1">
            <a:spLocks/>
          </p:cNvSpPr>
          <p:nvPr/>
        </p:nvSpPr>
        <p:spPr>
          <a:xfrm>
            <a:off x="935393" y="5921529"/>
            <a:ext cx="10472535" cy="356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000" dirty="0">
                <a:solidFill>
                  <a:schemeClr val="bg1"/>
                </a:solidFill>
              </a:rPr>
              <a:t>Sam Azhari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pl-PL" sz="2000" dirty="0">
                <a:solidFill>
                  <a:schemeClr val="bg1"/>
                </a:solidFill>
              </a:rPr>
              <a:t>Gregory Brown</a:t>
            </a:r>
            <a:r>
              <a:rPr lang="en-US" sz="2000" dirty="0">
                <a:solidFill>
                  <a:schemeClr val="bg1"/>
                </a:solidFill>
              </a:rPr>
              <a:t>, &amp; </a:t>
            </a:r>
            <a:r>
              <a:rPr lang="pl-PL" sz="2000" dirty="0">
                <a:solidFill>
                  <a:schemeClr val="bg1"/>
                </a:solidFill>
              </a:rPr>
              <a:t>Kim Sommer</a:t>
            </a:r>
          </a:p>
          <a:p>
            <a:pPr algn="r"/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144108"/>
            <a:ext cx="3978194" cy="433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percent of economically disadvantaged students represents the percentage of a school’s population that is made up of students who qualify for free or reduced lunch.</a:t>
            </a:r>
          </a:p>
          <a:p>
            <a:r>
              <a:rPr lang="en-US" dirty="0"/>
              <a:t>The r- value for this graph is 0.67 (rounded)</a:t>
            </a:r>
          </a:p>
          <a:p>
            <a:r>
              <a:rPr lang="en-US" dirty="0"/>
              <a:t>This r- value is enough to reject the null hypothesis that the percentage of economically disadvantaged students in a school and school rating bear no correlation.</a:t>
            </a:r>
          </a:p>
          <a:p>
            <a:r>
              <a:rPr lang="en-US" dirty="0"/>
              <a:t>As the percentage of economically disadvantage students increases, school rating decreases, i.e., a school with a high percentage of economically disadvantaged students is less likely to have a high rating.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 economically disadvantaged students vs. school rating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7CE2AB-C32C-4639-91EC-053FE7D29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8450" y="1835106"/>
            <a:ext cx="6113463" cy="4458487"/>
          </a:xfrm>
        </p:spPr>
      </p:pic>
    </p:spTree>
    <p:extLst>
      <p:ext uri="{BB962C8B-B14F-4D97-AF65-F5344CB8AC3E}">
        <p14:creationId xmlns:p14="http://schemas.microsoft.com/office/powerpoint/2010/main" val="199180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207172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% of economically disadvantaged students of schools.</a:t>
            </a:r>
          </a:p>
          <a:p>
            <a:r>
              <a:rPr lang="en-US" dirty="0"/>
              <a:t>Hovering over the black dot symbols reveals school name and grade. Clicking on the symbol shows percentage of economically disadvantaged students in that school.</a:t>
            </a:r>
          </a:p>
          <a:p>
            <a:r>
              <a:rPr lang="en-US" dirty="0"/>
              <a:t>The heat layer colors highlight the locations of schools with higher percentages of economically disadvantaged students.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heatmap of Schools with high Percentage of economically disadvantaged students</a:t>
            </a:r>
          </a:p>
        </p:txBody>
      </p:sp>
      <p:pic>
        <p:nvPicPr>
          <p:cNvPr id="7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8AD698-BA32-426B-9E59-68D027C8B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207172"/>
            <a:ext cx="6916737" cy="2849851"/>
          </a:xfrm>
        </p:spPr>
      </p:pic>
    </p:spTree>
    <p:extLst>
      <p:ext uri="{BB962C8B-B14F-4D97-AF65-F5344CB8AC3E}">
        <p14:creationId xmlns:p14="http://schemas.microsoft.com/office/powerpoint/2010/main" val="28812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view of a city and buildings ">
            <a:extLst>
              <a:ext uri="{FF2B5EF4-FFF2-40B4-BE49-F238E27FC236}">
                <a16:creationId xmlns:a16="http://schemas.microsoft.com/office/drawing/2014/main" id="{E70F7F78-29FD-3E49-BEFD-E20A8C71DD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8308" y="717550"/>
            <a:ext cx="2063601" cy="4953001"/>
          </a:xfrm>
        </p:spPr>
      </p:pic>
      <p:pic>
        <p:nvPicPr>
          <p:cNvPr id="35" name="Picture Placeholder 34" descr="A view of a city and buildings ">
            <a:extLst>
              <a:ext uri="{FF2B5EF4-FFF2-40B4-BE49-F238E27FC236}">
                <a16:creationId xmlns:a16="http://schemas.microsoft.com/office/drawing/2014/main" id="{914FB879-7F74-4546-ADF1-51C8C35FA9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4457" y="3168650"/>
            <a:ext cx="3367194" cy="3689350"/>
          </a:xfrm>
        </p:spPr>
      </p:pic>
      <p:pic>
        <p:nvPicPr>
          <p:cNvPr id="31" name="Picture Placeholder 30" descr="A view of a city and buildings ">
            <a:extLst>
              <a:ext uri="{FF2B5EF4-FFF2-40B4-BE49-F238E27FC236}">
                <a16:creationId xmlns:a16="http://schemas.microsoft.com/office/drawing/2014/main" id="{BEDAA8B5-CD18-5B4C-8E6D-80FCA8970D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4457" y="0"/>
            <a:ext cx="3367194" cy="2667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B1D2D3-565B-8645-85F7-41F999D9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Bodoni SvtyTwo ITC TT-Book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252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people at a meeting">
            <a:extLst>
              <a:ext uri="{FF2B5EF4-FFF2-40B4-BE49-F238E27FC236}">
                <a16:creationId xmlns:a16="http://schemas.microsoft.com/office/drawing/2014/main" id="{796C1EC2-BD9F-AF46-8E97-9C9318939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138" y="917461"/>
            <a:ext cx="2205037" cy="49896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E67FFD-EEBA-0F43-9CCE-29C86061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graphicFrame>
        <p:nvGraphicFramePr>
          <p:cNvPr id="8" name="Content Placeholder 2" descr="SmartArt Placeholder - Contact List">
            <a:extLst>
              <a:ext uri="{FF2B5EF4-FFF2-40B4-BE49-F238E27FC236}">
                <a16:creationId xmlns:a16="http://schemas.microsoft.com/office/drawing/2014/main" id="{0188F943-8FD7-DF4B-B294-76C5998AC60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70538446"/>
              </p:ext>
            </p:extLst>
          </p:nvPr>
        </p:nvGraphicFramePr>
        <p:xfrm>
          <a:off x="7405688" y="2005013"/>
          <a:ext cx="4510087" cy="402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915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an in yellow shirt on yellow background dancing">
            <a:extLst>
              <a:ext uri="{FF2B5EF4-FFF2-40B4-BE49-F238E27FC236}">
                <a16:creationId xmlns:a16="http://schemas.microsoft.com/office/drawing/2014/main" id="{573DFC54-6D4A-B948-86BA-78304B27D5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 descr="Man in yellow shirt on blue background dancing">
            <a:extLst>
              <a:ext uri="{FF2B5EF4-FFF2-40B4-BE49-F238E27FC236}">
                <a16:creationId xmlns:a16="http://schemas.microsoft.com/office/drawing/2014/main" id="{51EE8D99-7CB8-DB40-A850-59D907D297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Content Placeholder 47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51" name="Content Placeholder 50"/>
          <p:cNvSpPr>
            <a:spLocks noGrp="1"/>
          </p:cNvSpPr>
          <p:nvPr>
            <p:ph sz="quarter" idx="41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6" name="Content Placeholder 55"/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A1393A7A-A21F-744F-8224-3E39DD3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9" name="Picture Placeholder 8" descr="Woman in a red outfit on red background smiling off camear ">
            <a:extLst>
              <a:ext uri="{FF2B5EF4-FFF2-40B4-BE49-F238E27FC236}">
                <a16:creationId xmlns:a16="http://schemas.microsoft.com/office/drawing/2014/main" id="{0F940895-2182-C742-9FCE-7C445A0EBA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69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Questions We Asked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Cleaning the Data</a:t>
            </a:r>
          </a:p>
          <a:p>
            <a:r>
              <a:rPr lang="en-US" dirty="0"/>
              <a:t>Visualizing the Data</a:t>
            </a:r>
          </a:p>
          <a:p>
            <a:r>
              <a:rPr lang="en-US" dirty="0"/>
              <a:t>Conclusions per Graph</a:t>
            </a:r>
          </a:p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When you’re shopping for a house, you don’t just consider the four walls you’ll be purchasing. In effect, you’re buying into an entire community and everything that comes with it– including the schools.</a:t>
            </a:r>
          </a:p>
          <a:p>
            <a:pPr marL="0" indent="0">
              <a:buNone/>
            </a:pPr>
            <a:r>
              <a:rPr lang="en-US" dirty="0"/>
              <a:t>Through personal experience, we agreed that you have to spend more money on a house if you want your kids go to a higher-rated school. But could we prove that personal experience with the data? Is there actually a correlation between property value in a ZIP code and the quality of the schools in that same area?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/>
              <a:t>Finding a house = finding a school</a:t>
            </a:r>
          </a:p>
        </p:txBody>
      </p:sp>
      <p:pic>
        <p:nvPicPr>
          <p:cNvPr id="5" name="Content Placeholder 4" descr="A person and a child walking down a sidewalk&#10;&#10;Description automatically generated with medium confidence">
            <a:extLst>
              <a:ext uri="{FF2B5EF4-FFF2-40B4-BE49-F238E27FC236}">
                <a16:creationId xmlns:a16="http://schemas.microsoft.com/office/drawing/2014/main" id="{928A346E-5B6B-4328-A5E9-802D91632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2483" y="1956391"/>
            <a:ext cx="5751111" cy="4039755"/>
          </a:xfr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correlation between the average property value in a ZIP code and the school rating in that ZIP code?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any other factors that may influence property value or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percentage of economically disadvantaged students in a school population correlate with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Could the crime rate in an area be affect either property value or school rating– or perhaps first property value and by extension school rating?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Placeholder 11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E8560B46-18E8-4823-B1D5-21DB2D91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940" r="9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2A3B-B7AD-40C6-9CC0-4150EF94D0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http://www.fldoe.org/accountability/accountability-reporting/school-grades/</a:t>
            </a:r>
            <a:endParaRPr lang="en-US" b="0" i="0" u="none" strike="noStrike" dirty="0">
              <a:effectLst/>
              <a:latin typeface="-apple-system"/>
            </a:endParaRPr>
          </a:p>
          <a:p>
            <a:r>
              <a:rPr lang="en-US" b="0" i="0" u="none" strike="noStrike" dirty="0">
                <a:effectLst/>
                <a:latin typeface="-apple-system"/>
                <a:hlinkClick r:id="rId3"/>
              </a:rPr>
              <a:t>https://data.census.gov/cedsci/profile?g=0500000US12057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u="sng" dirty="0">
                <a:effectLst/>
                <a:latin typeface="-apple-system"/>
                <a:hlinkClick r:id="rId4"/>
              </a:rPr>
              <a:t>https://gis.hcso.tampa.fl.us/publicgis/crimemapping/</a:t>
            </a:r>
            <a:endParaRPr lang="en-US" b="0" i="0" u="sng" dirty="0">
              <a:effectLst/>
              <a:latin typeface="-apple-system"/>
            </a:endParaRPr>
          </a:p>
          <a:p>
            <a:r>
              <a:rPr lang="en-US" u="sng" dirty="0">
                <a:latin typeface="-apple-system"/>
              </a:rPr>
              <a:t>Google Places API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E2CBB-F26F-4355-8B6E-EF0F96D6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19" name="Content Placeholder 18" descr="Shape&#10;&#10;Description automatically generated">
            <a:extLst>
              <a:ext uri="{FF2B5EF4-FFF2-40B4-BE49-F238E27FC236}">
                <a16:creationId xmlns:a16="http://schemas.microsoft.com/office/drawing/2014/main" id="{4B6A8BE2-00B2-4D74-A6A4-2995DC359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81025" y="1442312"/>
            <a:ext cx="3863975" cy="4200390"/>
          </a:xfrm>
        </p:spPr>
      </p:pic>
    </p:spTree>
    <p:extLst>
      <p:ext uri="{BB962C8B-B14F-4D97-AF65-F5344CB8AC3E}">
        <p14:creationId xmlns:p14="http://schemas.microsoft.com/office/powerpoint/2010/main" val="4598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0A37-D3B1-4BBD-9632-D8EF3755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5C4D6-78CE-4603-B4CA-62793F38A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6012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29FE-0B2D-4D45-8D2A-26FECDF1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6FC4-42AC-4799-914B-D0ABBB62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and maps</a:t>
            </a:r>
          </a:p>
        </p:txBody>
      </p:sp>
    </p:spTree>
    <p:extLst>
      <p:ext uri="{BB962C8B-B14F-4D97-AF65-F5344CB8AC3E}">
        <p14:creationId xmlns:p14="http://schemas.microsoft.com/office/powerpoint/2010/main" val="60335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The r- value for this graph is 0.54 (rounded)</a:t>
            </a:r>
          </a:p>
          <a:p>
            <a:r>
              <a:rPr lang="en-US" dirty="0"/>
              <a:t>This r- value is enough to reject the null hypothesis that property value and school rating bear no correlation.</a:t>
            </a:r>
          </a:p>
          <a:p>
            <a:r>
              <a:rPr lang="en-US" dirty="0"/>
              <a:t>As the average property value in a ZIP code increases, so does the school rating, showing that higher-rated schools are found in higher-priced ZIP codes.</a:t>
            </a:r>
          </a:p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A987666-B758-43D6-B501-80E5794F2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7896" y="1754592"/>
            <a:ext cx="5865367" cy="4464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school rating</a:t>
            </a:r>
          </a:p>
        </p:txBody>
      </p:sp>
    </p:spTree>
    <p:extLst>
      <p:ext uri="{BB962C8B-B14F-4D97-AF65-F5344CB8AC3E}">
        <p14:creationId xmlns:p14="http://schemas.microsoft.com/office/powerpoint/2010/main" val="25456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average property value of an area.</a:t>
            </a:r>
          </a:p>
          <a:p>
            <a:r>
              <a:rPr lang="en-US" dirty="0"/>
              <a:t>Hovering over the black dot symbols reveals school name and grade. Clicking on the symbol shows average property value of that ZIP.</a:t>
            </a:r>
          </a:p>
          <a:p>
            <a:r>
              <a:rPr lang="en-US" dirty="0"/>
              <a:t>Map enables exploration of schools in an area and provides information on a per-school basis.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heatmap</a:t>
            </a:r>
          </a:p>
        </p:txBody>
      </p:sp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C2D6A43-BC10-4938-953C-FC288DA74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087354"/>
            <a:ext cx="6916737" cy="2845830"/>
          </a:xfrm>
        </p:spPr>
      </p:pic>
    </p:spTree>
    <p:extLst>
      <p:ext uri="{BB962C8B-B14F-4D97-AF65-F5344CB8AC3E}">
        <p14:creationId xmlns:p14="http://schemas.microsoft.com/office/powerpoint/2010/main" val="23740585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17DF47-B23F-4BE1-BFEA-606A2B2788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314</TotalTime>
  <Words>713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Helvetica Light</vt:lpstr>
      <vt:lpstr>Arial</vt:lpstr>
      <vt:lpstr>Calibri</vt:lpstr>
      <vt:lpstr>Garamond</vt:lpstr>
      <vt:lpstr>Wingdings 2</vt:lpstr>
      <vt:lpstr>DividendVTI</vt:lpstr>
      <vt:lpstr>Buying in to a good school?</vt:lpstr>
      <vt:lpstr>Outline</vt:lpstr>
      <vt:lpstr>Finding a house = finding a school</vt:lpstr>
      <vt:lpstr>Our questions</vt:lpstr>
      <vt:lpstr>Data sources</vt:lpstr>
      <vt:lpstr>Data exploration and cleanup</vt:lpstr>
      <vt:lpstr>Data visualization</vt:lpstr>
      <vt:lpstr>Property value vs. school rating</vt:lpstr>
      <vt:lpstr>Property value heatmap</vt:lpstr>
      <vt:lpstr>Percent economically disadvantaged students vs. school rating</vt:lpstr>
      <vt:lpstr>heatmap of Schools with high Percentage of economically disadvantaged students</vt:lpstr>
      <vt:lpstr>QUESTIONS</vt:lpstr>
      <vt:lpstr>Contact us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Buying in to a good school?</dc:title>
  <dc:creator>Kim Sommer</dc:creator>
  <cp:lastModifiedBy>Kim Sommer</cp:lastModifiedBy>
  <cp:revision>20</cp:revision>
  <dcterms:created xsi:type="dcterms:W3CDTF">2021-02-10T16:21:47Z</dcterms:created>
  <dcterms:modified xsi:type="dcterms:W3CDTF">2021-02-11T17:53:22Z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